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48" r:id="rId2"/>
  </p:sldMasterIdLst>
  <p:sldIdLst>
    <p:sldId id="256" r:id="rId3"/>
    <p:sldId id="287" r:id="rId4"/>
    <p:sldId id="257" r:id="rId5"/>
    <p:sldId id="268" r:id="rId6"/>
    <p:sldId id="259" r:id="rId7"/>
    <p:sldId id="264" r:id="rId8"/>
    <p:sldId id="285" r:id="rId9"/>
    <p:sldId id="286" r:id="rId10"/>
    <p:sldId id="260" r:id="rId11"/>
    <p:sldId id="272" r:id="rId12"/>
    <p:sldId id="273" r:id="rId13"/>
    <p:sldId id="270" r:id="rId14"/>
    <p:sldId id="271" r:id="rId15"/>
    <p:sldId id="261" r:id="rId16"/>
    <p:sldId id="262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AB65-AC7B-49D0-D74B-B78D1F47D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7C019-D114-3DE0-9CFB-E0E326D0C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49DD-7CBD-5D00-ADE7-976FB288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C3B0-0A3B-477D-A385-D65572F8745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A2B4-D33D-83CD-9CCE-317C40D9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6A06D-8434-CB1A-3D29-A3F49DA5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0EE1-927F-425D-A4B8-E5272EEE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28967-C338-7917-836C-E4E28062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D470-20B9-74E4-1CB0-EEA671B0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753E-91B7-5A50-8DD8-3E26AEAE9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C3B0-0A3B-477D-A385-D65572F8745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513F3-0E55-0F11-0427-29931153F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905E-9D3C-8485-1FBA-50741D50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0EE1-927F-425D-A4B8-E5272EEE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B0A9-4A2F-7312-B826-FF6AAD0C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96" y="411259"/>
            <a:ext cx="9683107" cy="2299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NEW YORK STATE PROFESIONAL PROCESS SERVERS ASSOCIATION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18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ANNUAL CONVENTION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D7EBB9C-53E3-73A4-163A-BF473DCE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967" y="3948157"/>
            <a:ext cx="2759691" cy="2685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73E45-B252-B089-29D2-A049AE00ADF7}"/>
              </a:ext>
            </a:extLst>
          </p:cNvPr>
          <p:cNvSpPr txBox="1"/>
          <p:nvPr/>
        </p:nvSpPr>
        <p:spPr>
          <a:xfrm>
            <a:off x="2324936" y="3018442"/>
            <a:ext cx="61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SUNDAY, NOVEMBER 5,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C8145-D1CC-C904-2DB3-C8B5D71ADB1C}"/>
              </a:ext>
            </a:extLst>
          </p:cNvPr>
          <p:cNvSpPr txBox="1"/>
          <p:nvPr/>
        </p:nvSpPr>
        <p:spPr>
          <a:xfrm>
            <a:off x="3387550" y="4325243"/>
            <a:ext cx="4019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KNIGHTS OF COLUMBUS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327 WESTCHESTER AVENUE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PORT CHESTER, NY 10573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914-939-4343</a:t>
            </a: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br>
              <a:rPr lang="en-US" sz="1800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1CFC2-B7AC-A397-7659-5B37B27E0177}"/>
              </a:ext>
            </a:extLst>
          </p:cNvPr>
          <p:cNvSpPr txBox="1"/>
          <p:nvPr/>
        </p:nvSpPr>
        <p:spPr>
          <a:xfrm>
            <a:off x="2324936" y="6246686"/>
            <a:ext cx="58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WELCOME BACK CONVENTION</a:t>
            </a:r>
          </a:p>
        </p:txBody>
      </p:sp>
    </p:spTree>
    <p:extLst>
      <p:ext uri="{BB962C8B-B14F-4D97-AF65-F5344CB8AC3E}">
        <p14:creationId xmlns:p14="http://schemas.microsoft.com/office/powerpoint/2010/main" val="398560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1AF1-5553-6CF8-DF98-DBDBF40E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760" y="1243030"/>
            <a:ext cx="8927372" cy="4621334"/>
          </a:xfrm>
        </p:spPr>
        <p:txBody>
          <a:bodyPr>
            <a:normAutofit/>
          </a:bodyPr>
          <a:lstStyle/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b="1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GLAD YOU ARE BACK PACKAGE:</a:t>
            </a: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$375</a:t>
            </a: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– 250 Clips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Full Page Ad in the Convention Brochure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- Sponsor of the Keep-It Bag Clip with your logo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- Sponsor of the Sunday Morning Breakfast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- Your Company Name on the Signage Registration Board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300" b="1" u="sng" dirty="0">
              <a:solidFill>
                <a:srgbClr val="FF0000"/>
              </a:solidFill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300" b="1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300" b="1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D4688E-3850-02CE-0ED9-4E4716BE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246" y="242548"/>
            <a:ext cx="8534400" cy="859860"/>
          </a:xfrm>
        </p:spPr>
        <p:txBody>
          <a:bodyPr>
            <a:normAutofit/>
          </a:bodyPr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SPONSORSHIP PACKAGES AVAILABLE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1D113-A8C6-E5B9-05DF-A24A4485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8" name="Picture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C84C4A3-1E68-DD08-D481-CF463619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9138">
            <a:off x="9300535" y="242548"/>
            <a:ext cx="2537597" cy="253759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CBFA431-D485-1652-54EB-5EC2FB53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40" y="3203058"/>
            <a:ext cx="3317966" cy="3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63B1-37BE-9D44-3813-54822081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93" y="136733"/>
            <a:ext cx="8041538" cy="1298961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SPONSORSHIP PACKAGES AVAILABLE  </a:t>
            </a:r>
            <a:br>
              <a:rPr lang="en-US" sz="2000" b="1" u="sng" dirty="0">
                <a:solidFill>
                  <a:srgbClr val="FF0000"/>
                </a:solidFill>
              </a:rPr>
            </a:br>
            <a:r>
              <a:rPr lang="en-US" sz="2000" b="1" u="sng" dirty="0">
                <a:solidFill>
                  <a:srgbClr val="FF0000"/>
                </a:solidFill>
              </a:rPr>
              <a:t>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83BA-5DA8-61F6-D282-2915979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03" y="523098"/>
            <a:ext cx="8137694" cy="3651315"/>
          </a:xfrm>
        </p:spPr>
        <p:txBody>
          <a:bodyPr>
            <a:noAutofit/>
          </a:bodyPr>
          <a:lstStyle/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Great to See You Package</a:t>
            </a: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$350 – 250 tapes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3683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 Half Page Ad in the Convention Brochure</a:t>
            </a:r>
            <a:endParaRPr lang="en-US" sz="1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 Sponsor of Transparent Tape-0-Matic with your 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 Sponsor of the Sunday Luncheon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 Your Company Name on the Signage Registration Board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3683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	 </a:t>
            </a:r>
            <a:endParaRPr lang="en-US" sz="1800" b="1" u="sng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A6072-5674-6351-BC2D-47FB48B9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8" name="Picture 7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1DBE92A1-C4B2-7671-1FCD-0EBC5213B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0790">
            <a:off x="9172111" y="988620"/>
            <a:ext cx="2814308" cy="1737823"/>
          </a:xfrm>
          <a:prstGeom prst="rect">
            <a:avLst/>
          </a:prstGeom>
        </p:spPr>
      </p:pic>
      <p:pic>
        <p:nvPicPr>
          <p:cNvPr id="1027" name="Picture 19">
            <a:extLst>
              <a:ext uri="{FF2B5EF4-FFF2-40B4-BE49-F238E27FC236}">
                <a16:creationId xmlns:a16="http://schemas.microsoft.com/office/drawing/2014/main" id="{7B7A9193-ACF9-2EAD-D9F5-66C62DD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3945740"/>
            <a:ext cx="2550017" cy="26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1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132A-205A-0567-CB0F-4E804196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49" y="1063851"/>
            <a:ext cx="9018465" cy="4580906"/>
          </a:xfrm>
        </p:spPr>
        <p:txBody>
          <a:bodyPr>
            <a:normAutofit/>
          </a:bodyPr>
          <a:lstStyle/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NEW BEGINNINGS PACKAGE </a:t>
            </a:r>
            <a:r>
              <a:rPr lang="en-US" sz="19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$350 for 250 letter openers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Half Page Ad in the Convention Brochure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	- Sponsor of the Oval Letter Opener with your logo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Your Company Name on the Signage Registration Board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900" b="1" dirty="0">
              <a:solidFill>
                <a:schemeClr val="bg1"/>
              </a:solidFill>
            </a:endParaRP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	 </a:t>
            </a:r>
            <a:endParaRPr lang="en-US" sz="2400" b="1" u="sng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B1255-A65D-A53E-A538-657E5180F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530FF6-B191-1817-0301-1C06C724B14E}"/>
              </a:ext>
            </a:extLst>
          </p:cNvPr>
          <p:cNvSpPr txBox="1"/>
          <p:nvPr/>
        </p:nvSpPr>
        <p:spPr>
          <a:xfrm>
            <a:off x="416133" y="451996"/>
            <a:ext cx="8599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SPONSORSHIP PACKAGES AVAILABLE 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8783FBC-BCD5-2E1C-3E29-A554500A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6536">
            <a:off x="8913327" y="517831"/>
            <a:ext cx="2753375" cy="1322977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BA3EFA3-4553-2216-3ADF-C41BFB132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752" y="4271554"/>
            <a:ext cx="2820593" cy="23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9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1536-399F-5F75-76F0-7D9552E0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36" y="659387"/>
            <a:ext cx="8195297" cy="5539226"/>
          </a:xfrm>
        </p:spPr>
        <p:txBody>
          <a:bodyPr>
            <a:normAutofit lnSpcReduction="10000"/>
          </a:bodyPr>
          <a:lstStyle/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STRONGER TOGETHER PACKAGE</a:t>
            </a: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$325 – 125 Lanyards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Half Page Ad in the Convention Brochure</a:t>
            </a:r>
          </a:p>
          <a:p>
            <a:pPr marL="0" marR="3683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Sponsor of the Lanyards for Name Tags with your logo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Your Company Name on the Signage Registration Board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300" b="1" dirty="0">
                <a:solidFill>
                  <a:schemeClr val="tx1"/>
                </a:solidFill>
              </a:rPr>
              <a:t>	 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NYSPPSA STRONG PACKAGE</a:t>
            </a: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$275 – 250 Lip Balms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Quarter Page Ad in the Convention Brochure</a:t>
            </a:r>
            <a:endParaRPr lang="en-US" sz="1800" b="1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Sponsor of the Lip Balm with your logo</a:t>
            </a:r>
          </a:p>
          <a:p>
            <a:pPr marL="0" marR="3683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Your Company Name on the Signage Registration Board</a:t>
            </a:r>
          </a:p>
          <a:p>
            <a:pPr marL="0" marR="3683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3683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9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79C13-D0BF-3613-7A3B-3F4E45B1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9564BC-675B-7856-9379-4EE4B611A399}"/>
              </a:ext>
            </a:extLst>
          </p:cNvPr>
          <p:cNvSpPr txBox="1"/>
          <p:nvPr/>
        </p:nvSpPr>
        <p:spPr>
          <a:xfrm>
            <a:off x="460253" y="139782"/>
            <a:ext cx="9044354" cy="413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83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SPONSORSHIP PACKAGES AVAILABLE 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132130-A4EB-A1C1-25A0-9EC58014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8799">
            <a:off x="10339852" y="277314"/>
            <a:ext cx="1736104" cy="1210494"/>
          </a:xfrm>
          <a:prstGeom prst="rect">
            <a:avLst/>
          </a:prstGeom>
        </p:spPr>
      </p:pic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1A3244B0-8400-74E5-3A3A-8AEC6D189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264" y="1095386"/>
            <a:ext cx="1642731" cy="2078935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C1FDF3F-1B96-694D-E06A-4095E1509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264" y="3664367"/>
            <a:ext cx="1766570" cy="18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BC8F-18B0-CD83-C473-F980E587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09" y="283334"/>
            <a:ext cx="8721892" cy="60498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0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8000" b="1" u="sng" dirty="0">
                <a:solidFill>
                  <a:srgbClr val="FF0000"/>
                </a:solidFill>
              </a:rPr>
              <a:t>SPONSORSHIP PACKAGES AVAILABLE  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TIME TO MAKE NEW MEMORIES PACKAGE</a:t>
            </a:r>
            <a:r>
              <a:rPr lang="en-US" sz="7200" b="1" dirty="0">
                <a:solidFill>
                  <a:schemeClr val="bg1"/>
                </a:solidFill>
              </a:rPr>
              <a:t> - $250 - $125 Smartphone Wallets</a:t>
            </a:r>
          </a:p>
          <a:p>
            <a:pPr marL="0" indent="0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Quarter Page Ad in the Convention Brochure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Sponsor of the Smartphone Wallet with your logo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Company Name on the Signage Registration Board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</a:rPr>
              <a:t>	</a:t>
            </a:r>
            <a:endParaRPr lang="en-US" sz="7200" b="1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TEAMWORK PACKAGE</a:t>
            </a:r>
            <a:r>
              <a:rPr lang="en-US" sz="7200" b="1" dirty="0">
                <a:solidFill>
                  <a:schemeClr val="bg1"/>
                </a:solidFill>
              </a:rPr>
              <a:t> - $200 – 300 </a:t>
            </a:r>
            <a:r>
              <a:rPr lang="en-US" sz="7200" b="1" dirty="0" err="1">
                <a:solidFill>
                  <a:schemeClr val="bg1"/>
                </a:solidFill>
              </a:rPr>
              <a:t>Slimster</a:t>
            </a:r>
            <a:r>
              <a:rPr lang="en-US" sz="7200" b="1" dirty="0">
                <a:solidFill>
                  <a:schemeClr val="bg1"/>
                </a:solidFill>
              </a:rPr>
              <a:t> Pens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Business Card Ad in the Convention Brochure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Sponsor of the </a:t>
            </a:r>
            <a:r>
              <a:rPr lang="en-US" sz="7200" b="1" dirty="0" err="1">
                <a:solidFill>
                  <a:schemeClr val="bg1"/>
                </a:solidFill>
              </a:rPr>
              <a:t>Slimster</a:t>
            </a:r>
            <a:r>
              <a:rPr lang="en-US" sz="7200" b="1" dirty="0">
                <a:solidFill>
                  <a:schemeClr val="bg1"/>
                </a:solidFill>
              </a:rPr>
              <a:t> Pens with your logo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Company Name on the Signage Registration Board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THE ADVENTURE CONTINUES PACKAGE</a:t>
            </a:r>
            <a:r>
              <a:rPr lang="en-US" sz="7200" b="1" dirty="0">
                <a:solidFill>
                  <a:schemeClr val="bg1"/>
                </a:solidFill>
              </a:rPr>
              <a:t>: - $150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</a:t>
            </a:r>
            <a:r>
              <a:rPr lang="en-US" sz="7200" b="1">
                <a:solidFill>
                  <a:schemeClr val="bg1"/>
                </a:solidFill>
              </a:rPr>
              <a:t>Business Card Ad </a:t>
            </a:r>
            <a:r>
              <a:rPr lang="en-US" sz="7200" b="1" dirty="0">
                <a:solidFill>
                  <a:schemeClr val="bg1"/>
                </a:solidFill>
              </a:rPr>
              <a:t>in the Convention Brochure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Sponsor of the Table Centerpieces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Company Name on the Signage Registration Board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GREAT TIME AHEAD PACKAGE - $150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Business card in every swag bag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Facebook postings for your company during the Convention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</a:rPr>
              <a:t>	- Your Company Name on the Signage Registration Board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u="sng" dirty="0">
                <a:solidFill>
                  <a:schemeClr val="bg1"/>
                </a:solidFill>
              </a:rPr>
              <a:t> </a:t>
            </a:r>
            <a:endParaRPr lang="en-US" sz="6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9CCA71-192E-AFEF-0C28-28C0FD92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3261">
            <a:off x="10182722" y="236123"/>
            <a:ext cx="1857805" cy="708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F642E-FA9E-96D8-6E0E-82474505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5F7C56-DEB0-ADFC-BA64-F2118D1AE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468" y="950426"/>
            <a:ext cx="2529481" cy="1377361"/>
          </a:xfrm>
          <a:prstGeom prst="rect">
            <a:avLst/>
          </a:prstGeom>
        </p:spPr>
      </p:pic>
      <p:pic>
        <p:nvPicPr>
          <p:cNvPr id="4" name="Content Placeholder 3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E0B0B435-2B62-C3CD-9776-A7E660D26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8" y="2528407"/>
            <a:ext cx="2178991" cy="15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244A-F317-4D97-BF8F-4DF23927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4" y="3846452"/>
            <a:ext cx="9251110" cy="1293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REGISTRATION FOR ATTENDANCE MUST BE COMPLETED ON 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EVENTBRITE AT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0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https://www.eventbrite.com/e/ny-state-professional-process-servers-association-18th-annual-convention-tickets-617163812577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 </a:t>
            </a:r>
            <a:br>
              <a:rPr lang="en-US" sz="2700" dirty="0"/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5F17-1377-37E5-9544-EB82ABC2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47" y="105311"/>
            <a:ext cx="8708771" cy="410836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0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1200" b="1" u="sng" dirty="0">
                <a:solidFill>
                  <a:srgbClr val="FF0000"/>
                </a:solidFill>
              </a:rPr>
              <a:t>REGISTRATION</a:t>
            </a:r>
          </a:p>
          <a:p>
            <a:pPr lvl="1">
              <a:buFontTx/>
              <a:buChar char="-"/>
            </a:pPr>
            <a:endParaRPr lang="en-US" sz="49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9600" b="1" dirty="0">
                <a:solidFill>
                  <a:schemeClr val="tx1"/>
                </a:solidFill>
              </a:rPr>
              <a:t>	   </a:t>
            </a:r>
            <a:r>
              <a:rPr lang="en-US" sz="9600" b="1" u="sng" dirty="0">
                <a:solidFill>
                  <a:schemeClr val="bg1"/>
                </a:solidFill>
              </a:rPr>
              <a:t>MEMBERSHIP REGISTRATION FOR ALL - $25.00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200" b="1" dirty="0">
                <a:solidFill>
                  <a:schemeClr val="tx1"/>
                </a:solidFill>
              </a:rPr>
              <a:t>                 </a:t>
            </a:r>
            <a:r>
              <a:rPr lang="en-US" sz="8000" b="1" dirty="0">
                <a:solidFill>
                  <a:schemeClr val="tx1"/>
                </a:solidFill>
              </a:rPr>
              <a:t>All Registrations include Breakfast &amp; Lunch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tx1"/>
                </a:solidFill>
              </a:rPr>
              <a:t>						Cash Bar at Lunch for drinks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7200" b="1" dirty="0">
                <a:solidFill>
                  <a:schemeClr val="tx1"/>
                </a:solidFill>
              </a:rPr>
              <a:t>					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900" b="1" dirty="0">
                <a:solidFill>
                  <a:schemeClr val="tx1"/>
                </a:solidFill>
              </a:rPr>
              <a:t>“: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FF332-180A-8C7B-9D70-A0210112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7EBF3C0-ACCB-882B-8FE3-7AD40B6A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3209">
            <a:off x="9296702" y="703613"/>
            <a:ext cx="2493722" cy="1302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2D210-ED8F-86B9-1679-8A68F69A320C}"/>
              </a:ext>
            </a:extLst>
          </p:cNvPr>
          <p:cNvSpPr txBox="1"/>
          <p:nvPr/>
        </p:nvSpPr>
        <p:spPr>
          <a:xfrm>
            <a:off x="1146220" y="5368223"/>
            <a:ext cx="8525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Cancellations Policy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Any cancellations received within 7 days prior to the convention will receive a full refund.  Any cancellations after that time will NOT.  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CB9437-680C-D336-D50A-4234519F7655}"/>
              </a:ext>
            </a:extLst>
          </p:cNvPr>
          <p:cNvSpPr txBox="1"/>
          <p:nvPr/>
        </p:nvSpPr>
        <p:spPr>
          <a:xfrm>
            <a:off x="656896" y="586966"/>
            <a:ext cx="1069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NYSPPSA 2023 PROCESS SERVER CONVENTION 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1E960-11ED-DC20-2E30-98BD94F4D0B7}"/>
              </a:ext>
            </a:extLst>
          </p:cNvPr>
          <p:cNvSpPr txBox="1"/>
          <p:nvPr/>
        </p:nvSpPr>
        <p:spPr>
          <a:xfrm>
            <a:off x="4486252" y="934453"/>
            <a:ext cx="321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SUNDAY, NOVEMBER 5,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104B5-A358-F785-E99C-D1678BE12299}"/>
              </a:ext>
            </a:extLst>
          </p:cNvPr>
          <p:cNvSpPr txBox="1"/>
          <p:nvPr/>
        </p:nvSpPr>
        <p:spPr>
          <a:xfrm>
            <a:off x="1197736" y="1416793"/>
            <a:ext cx="106995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8:00am-9:00am               Breakfast and Registration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9:00am-9:10am               Opening Remarks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9:10am-9:15am		  Sponsorships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9:15am-9:30am               Exhibitor Introductions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9:30am-11:00am             Annual Board of Directors Meeting</a:t>
            </a:r>
            <a:endParaRPr lang="en-US" sz="1600" b="1" i="0" dirty="0">
              <a:solidFill>
                <a:srgbClr val="0070C0"/>
              </a:solidFill>
              <a:effectLst/>
              <a:latin typeface="Helvetica Neue"/>
            </a:endParaRP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i="0" dirty="0">
                <a:solidFill>
                  <a:srgbClr val="0070C0"/>
                </a:solidFill>
                <a:effectLst/>
                <a:latin typeface="Helvetica Neue"/>
              </a:rPr>
              <a:t>11:00am-12:30pm            Nominations and Elections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i="0" dirty="0">
                <a:solidFill>
                  <a:srgbClr val="0070C0"/>
                </a:solidFill>
                <a:effectLst/>
                <a:latin typeface="Helvetica Neue"/>
              </a:rPr>
              <a:t>12:30pm-1:30pm              LUNCH/Awards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i="0" dirty="0">
                <a:solidFill>
                  <a:srgbClr val="0070C0"/>
                </a:solidFill>
                <a:effectLst/>
                <a:latin typeface="Helvetica Neue"/>
              </a:rPr>
              <a:t> 1:30pm-4:00pm               Larry Yellon Education Class (lower level)</a:t>
            </a:r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endParaRPr lang="en-US" sz="1600" b="1" i="0" dirty="0">
              <a:solidFill>
                <a:srgbClr val="0070C0"/>
              </a:solidFill>
              <a:effectLst/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1:30pm-2:30pm               Speaker Thomas A. Mitchell Counsel, NYS Sheriff’s Association</a:t>
            </a:r>
          </a:p>
          <a:p>
            <a:endParaRPr lang="en-US" sz="1600" b="1" i="0" dirty="0">
              <a:solidFill>
                <a:srgbClr val="0070C0"/>
              </a:solidFill>
              <a:effectLst/>
              <a:latin typeface="Helvetica Neue"/>
            </a:endParaRPr>
          </a:p>
          <a:p>
            <a:r>
              <a:rPr lang="en-US" sz="1600" b="1" i="0" dirty="0">
                <a:solidFill>
                  <a:srgbClr val="0070C0"/>
                </a:solidFill>
                <a:effectLst/>
                <a:latin typeface="Helvetica Neue"/>
              </a:rPr>
              <a:t> 2:30pm-4:00pm               JEOPARDY</a:t>
            </a:r>
          </a:p>
          <a:p>
            <a:endParaRPr lang="en-US" sz="1600" b="1" dirty="0">
              <a:solidFill>
                <a:srgbClr val="0070C0"/>
              </a:solidFill>
              <a:latin typeface="Helvetica Neue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Helvetica Neue"/>
              </a:rPr>
              <a:t> 4:00pm-4:30pm		  Closing remarks/Q&amp;A’s</a:t>
            </a:r>
            <a:endParaRPr lang="en-US" sz="1600" b="1" i="0" dirty="0">
              <a:solidFill>
                <a:srgbClr val="0070C0"/>
              </a:solidFill>
              <a:effectLst/>
              <a:latin typeface="Helvetica Neue"/>
            </a:endParaRPr>
          </a:p>
          <a:p>
            <a:endParaRPr lang="en-US" sz="1050" b="1" dirty="0">
              <a:solidFill>
                <a:srgbClr val="333333"/>
              </a:solidFill>
              <a:latin typeface="Helvetica Neue"/>
            </a:endParaRPr>
          </a:p>
          <a:p>
            <a:endParaRPr lang="en-US" sz="1050" b="1" dirty="0">
              <a:latin typeface="Helvetica Neue"/>
            </a:endParaRPr>
          </a:p>
          <a:p>
            <a:endParaRPr lang="en-US" sz="1050" dirty="0"/>
          </a:p>
          <a:p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98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65A9-C847-C63A-0022-D0FB7DF2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61" y="1214293"/>
            <a:ext cx="8534400" cy="1507067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/>
            </a:b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0FE4-CFFE-EBD2-9782-ECA109D67C9D}"/>
              </a:ext>
            </a:extLst>
          </p:cNvPr>
          <p:cNvSpPr txBox="1"/>
          <p:nvPr/>
        </p:nvSpPr>
        <p:spPr>
          <a:xfrm>
            <a:off x="1999716" y="692210"/>
            <a:ext cx="463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D2C36-167D-AC35-BF70-2F70F9FC0720}"/>
              </a:ext>
            </a:extLst>
          </p:cNvPr>
          <p:cNvSpPr txBox="1"/>
          <p:nvPr/>
        </p:nvSpPr>
        <p:spPr>
          <a:xfrm>
            <a:off x="621794" y="156763"/>
            <a:ext cx="96482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WHERE TO STAY</a:t>
            </a:r>
            <a:r>
              <a:rPr lang="en-US" b="1" dirty="0">
                <a:solidFill>
                  <a:srgbClr val="FF0000"/>
                </a:solidFill>
              </a:rPr>
              <a:t>:     </a:t>
            </a:r>
            <a:r>
              <a:rPr lang="en-US" b="1" u="sng" dirty="0">
                <a:solidFill>
                  <a:schemeClr val="bg1"/>
                </a:solidFill>
              </a:rPr>
              <a:t>BOOK ONLINE AT WWW.HOTELS.COM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Courtyard by Marriott – 631 Midland Ave, Rye NY 10580 914-921-1110  </a:t>
            </a:r>
          </a:p>
          <a:p>
            <a:r>
              <a:rPr lang="en-US" b="1" dirty="0"/>
              <a:t>				(0.9 miles from Port Chester, NY)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Hyatt House – 101 Corporate Park Drive, West Harrison, NY 10604 914-251-9700 </a:t>
            </a:r>
          </a:p>
          <a:p>
            <a:r>
              <a:rPr lang="en-US" b="1" dirty="0"/>
              <a:t>				(3.23 miles from Port Chester, NY)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Sonesta White Plains – 66 Hale Ave, White Plains, NY 10601 914-682-0050 </a:t>
            </a:r>
          </a:p>
          <a:p>
            <a:r>
              <a:rPr lang="en-US" b="1" dirty="0"/>
              <a:t>				(5.3 miles from Port Chester, NY)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Cambria Hotel – 250 Main Street, White Plains, NY 10601 914-681-0500 </a:t>
            </a:r>
          </a:p>
          <a:p>
            <a:r>
              <a:rPr lang="en-US" b="1" dirty="0"/>
              <a:t>				(5.56 miles from Port Chester, NY)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Residence Inn White Plains – 5 Barker Ave, White Plains, NY 10601 914-761-7700 					(5.87 miles from Port Chester, NY)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Hyatt Regency – 1800 E Putnam Avenue Old Greenwich CT 06870 – 203-637-1234 				(6.3 miles from Port Chester, NY)</a:t>
            </a:r>
          </a:p>
          <a:p>
            <a:r>
              <a:rPr lang="en-US" b="1" dirty="0"/>
              <a:t>-   Westchester Marriott – 670 White Plains Road, Tarrytown, NY 10591 914-631-2200 					(9.57 miles from Port Chester, NY)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2BAFB-EA10-043F-F242-E28EA66453F8}"/>
              </a:ext>
            </a:extLst>
          </p:cNvPr>
          <p:cNvSpPr txBox="1"/>
          <p:nvPr/>
        </p:nvSpPr>
        <p:spPr>
          <a:xfrm>
            <a:off x="720437" y="5461610"/>
            <a:ext cx="763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/>
              <a:t>The Knights of Columbus a short walk from the </a:t>
            </a:r>
          </a:p>
          <a:p>
            <a:r>
              <a:rPr lang="en-US" b="1" dirty="0"/>
              <a:t>  Port Chester Train Station – Metro North  - New Haven Line</a:t>
            </a:r>
          </a:p>
          <a:p>
            <a:endParaRPr lang="en-US" b="1" dirty="0"/>
          </a:p>
          <a:p>
            <a:r>
              <a:rPr lang="en-US" b="1" dirty="0"/>
              <a:t>- An hour ride from New York City by 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55370-9C19-158F-5767-655F1DDFF4F1}"/>
              </a:ext>
            </a:extLst>
          </p:cNvPr>
          <p:cNvSpPr txBox="1"/>
          <p:nvPr/>
        </p:nvSpPr>
        <p:spPr>
          <a:xfrm>
            <a:off x="558067" y="4937794"/>
            <a:ext cx="4270770" cy="3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TRANSPORTATION TO THE EVENT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FDE5C-5922-3B42-124E-9779B71C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588" y="5140273"/>
            <a:ext cx="1703143" cy="1657927"/>
          </a:xfrm>
          <a:prstGeom prst="rect">
            <a:avLst/>
          </a:prstGeom>
        </p:spPr>
      </p:pic>
      <p:pic>
        <p:nvPicPr>
          <p:cNvPr id="4" name="Picture 3" descr="A picture containing text, indoor, table&#10;&#10;Description automatically generated">
            <a:extLst>
              <a:ext uri="{FF2B5EF4-FFF2-40B4-BE49-F238E27FC236}">
                <a16:creationId xmlns:a16="http://schemas.microsoft.com/office/drawing/2014/main" id="{AD0077FE-E3A3-27F2-ABFF-513BB3B1A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097">
            <a:off x="9997159" y="609610"/>
            <a:ext cx="1814048" cy="120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6E865-B53B-4B9B-E020-466F5DA3D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623" y="5594410"/>
            <a:ext cx="1819569" cy="8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7033-4746-1BE1-4EA5-18EDFAAA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95" y="231679"/>
            <a:ext cx="9836397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SATURDAY, NOVEMBER 4, 2023 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We will be meeting on 11/4/23 at 6PM for cocktails.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LOCATION TO BE DETERMINED.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7550E-9DD2-4848-08CB-16ABC8BE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493" y="5255491"/>
            <a:ext cx="1530939" cy="1490295"/>
          </a:xfrm>
          <a:prstGeom prst="rect">
            <a:avLst/>
          </a:prstGeom>
        </p:spPr>
      </p:pic>
      <p:pic>
        <p:nvPicPr>
          <p:cNvPr id="5" name="Picture 4" descr="A group of glasses with different colored drinks in them&#10;&#10;Description automatically generated with low confidence">
            <a:extLst>
              <a:ext uri="{FF2B5EF4-FFF2-40B4-BE49-F238E27FC236}">
                <a16:creationId xmlns:a16="http://schemas.microsoft.com/office/drawing/2014/main" id="{2159FC13-81DB-01BF-9E48-5DBE1B8E1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5" y="3338713"/>
            <a:ext cx="4897368" cy="32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A589-CD14-45F6-ED88-50297767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29" y="195086"/>
            <a:ext cx="10784792" cy="35148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600" b="1" u="sng" dirty="0">
                <a:solidFill>
                  <a:srgbClr val="FF0000"/>
                </a:solidFill>
              </a:rPr>
              <a:t>SWAG BAG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NYSPPSA will hold our 18</a:t>
            </a:r>
            <a:r>
              <a:rPr lang="en-US" sz="2300" b="1" baseline="30000" dirty="0">
                <a:solidFill>
                  <a:schemeClr val="bg1"/>
                </a:solidFill>
              </a:rPr>
              <a:t>th</a:t>
            </a:r>
            <a:r>
              <a:rPr lang="en-US" sz="2300" b="1" dirty="0">
                <a:solidFill>
                  <a:schemeClr val="bg1"/>
                </a:solidFill>
              </a:rPr>
              <a:t> Annual Convention on Sunday, November 5, 2023 at The Knights of Columbus in Port Chester, NY. Swag Bags are loved by all and are a great way to market your business. All registered attendees will receive a swag bag. To include your company’s item in our swag bag, you can choose from the following: </a:t>
            </a:r>
          </a:p>
          <a:p>
            <a:pPr marL="0" indent="0"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	- Be a sponsor and choose from one of the categories that would include your item with your logo. 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	- Bring your own item and include it in our swag bag for $20.00. </a:t>
            </a:r>
          </a:p>
          <a:p>
            <a:pPr marL="0" indent="0"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Want to be a promoter but can’t attend the convention, don’t miss the opportunity to be a Sponsor or Swag Bag promoter.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B73C5-4B14-72B9-FAD6-2970671F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DA4447D-72C4-3394-4C53-D5E5FD75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11" y="3670662"/>
            <a:ext cx="2957774" cy="3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3EC4-4ADE-2A09-157C-7E98B9FF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587" y="5151422"/>
            <a:ext cx="1637846" cy="1594364"/>
          </a:xfrm>
          <a:prstGeom prst="rect">
            <a:avLst/>
          </a:prstGeom>
        </p:spPr>
      </p:pic>
      <p:pic>
        <p:nvPicPr>
          <p:cNvPr id="3" name="Picture 2" descr="A picture containing indoor, microphone&#10;&#10;Description automatically generated">
            <a:extLst>
              <a:ext uri="{FF2B5EF4-FFF2-40B4-BE49-F238E27FC236}">
                <a16:creationId xmlns:a16="http://schemas.microsoft.com/office/drawing/2014/main" id="{FB5475D7-807D-4A59-A7EC-629314E6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1810">
            <a:off x="8777447" y="953090"/>
            <a:ext cx="2902243" cy="21871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14038-64ED-00B0-5B16-3754E7E412C3}"/>
              </a:ext>
            </a:extLst>
          </p:cNvPr>
          <p:cNvSpPr txBox="1"/>
          <p:nvPr/>
        </p:nvSpPr>
        <p:spPr>
          <a:xfrm rot="803245">
            <a:off x="8922340" y="3095170"/>
            <a:ext cx="232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SPEAKERS</a:t>
            </a:r>
          </a:p>
        </p:txBody>
      </p:sp>
      <p:pic>
        <p:nvPicPr>
          <p:cNvPr id="8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4B6FE85-9C89-D9A8-7F94-686BB626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26304">
            <a:off x="4430132" y="805143"/>
            <a:ext cx="3331737" cy="22233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50BCE-8067-298D-9545-A81B8C886F56}"/>
              </a:ext>
            </a:extLst>
          </p:cNvPr>
          <p:cNvSpPr txBox="1"/>
          <p:nvPr/>
        </p:nvSpPr>
        <p:spPr>
          <a:xfrm rot="527473">
            <a:off x="4500875" y="3085888"/>
            <a:ext cx="358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50/50 RAFFLE</a:t>
            </a:r>
          </a:p>
        </p:txBody>
      </p:sp>
      <p:pic>
        <p:nvPicPr>
          <p:cNvPr id="14" name="Picture 13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734B1CB-8D9D-19C5-3FE0-E66E4FE45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6653">
            <a:off x="-1294933" y="917450"/>
            <a:ext cx="6071843" cy="2490256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F7BDE4-62DC-70A7-CCA0-8E61A9728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8341">
            <a:off x="1542591" y="4091168"/>
            <a:ext cx="3519759" cy="1979864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2A55C81-F66B-F569-9449-36844F3FD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4576">
            <a:off x="6491802" y="4216145"/>
            <a:ext cx="2745883" cy="18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6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A411-0E61-E323-BC96-F5DFEE82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93" y="1245570"/>
            <a:ext cx="9971132" cy="1058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BOARD OF DIRECTORS MEETING</a:t>
            </a:r>
            <a:br>
              <a:rPr lang="en-US" b="1" dirty="0"/>
            </a:br>
            <a:r>
              <a:rPr lang="en-US" b="1" dirty="0"/>
              <a:t>SUNDAY, NOVEMBER 5, 2023</a:t>
            </a:r>
          </a:p>
        </p:txBody>
      </p:sp>
      <p:pic>
        <p:nvPicPr>
          <p:cNvPr id="7" name="Picture 6" descr="A group of black chairs around a table&#10;&#10;Description automatically generated with low confidence">
            <a:extLst>
              <a:ext uri="{FF2B5EF4-FFF2-40B4-BE49-F238E27FC236}">
                <a16:creationId xmlns:a16="http://schemas.microsoft.com/office/drawing/2014/main" id="{90E859D5-0D63-A2FC-08A6-CE74F6D0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94" y="2957920"/>
            <a:ext cx="4023359" cy="2614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C3C476-0785-E81A-0EA4-2A32A000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587" y="5151422"/>
            <a:ext cx="1637846" cy="1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4C31-CE6D-0CB5-4D33-E4E1DAD82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6" y="0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en-US" sz="2700" b="1" i="0" cap="all" dirty="0">
                <a:solidFill>
                  <a:schemeClr val="bg1"/>
                </a:solidFill>
                <a:effectLst/>
              </a:rPr>
              <a:t>ROBERT MARCUS AWARD FOR PROFESSIONALISM &amp; DISTINGUISHED SERVICE</a:t>
            </a:r>
            <a:br>
              <a:rPr lang="en-US" sz="2700" b="1" i="0" cap="all" dirty="0">
                <a:solidFill>
                  <a:schemeClr val="bg1"/>
                </a:solidFill>
                <a:effectLst/>
              </a:rPr>
            </a:br>
            <a:r>
              <a:rPr lang="en-US" sz="1600" b="1" i="0" dirty="0">
                <a:solidFill>
                  <a:srgbClr val="333333"/>
                </a:solidFill>
                <a:effectLst/>
              </a:rPr>
              <a:t>The NYSPPSA Board unanimously voted to establish an award intended to recognize a member who has demonstrated professionalism and distinguished service to our association and the process </a:t>
            </a:r>
            <a:r>
              <a:rPr lang="en-US" sz="16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serving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 profession. The award was named after Robert Marcus, a devoted member of NYSPPSA, who has since passed away. He had always embodied the spirit of the award. Past winners of this prestigious award are:</a:t>
            </a:r>
            <a:br>
              <a:rPr lang="en-US" sz="1600" b="1" i="0" dirty="0">
                <a:solidFill>
                  <a:srgbClr val="333333"/>
                </a:solidFill>
                <a:effectLst/>
              </a:rPr>
            </a:br>
            <a:endParaRPr lang="en-US" sz="1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0A1DF-C46F-3959-643D-95BE89AC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10" y="2762043"/>
            <a:ext cx="6347653" cy="409595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Irving </a:t>
            </a:r>
            <a:r>
              <a:rPr lang="en-US" b="1" dirty="0" err="1">
                <a:solidFill>
                  <a:schemeClr val="bg1"/>
                </a:solidFill>
              </a:rPr>
              <a:t>Botwinick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Bob </a:t>
            </a:r>
            <a:r>
              <a:rPr lang="en-US" b="1" dirty="0" err="1">
                <a:solidFill>
                  <a:schemeClr val="bg1"/>
                </a:solidFill>
              </a:rPr>
              <a:t>Gulinello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Vincent Gillis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Jillina</a:t>
            </a:r>
            <a:r>
              <a:rPr lang="en-US" b="1" dirty="0">
                <a:solidFill>
                  <a:schemeClr val="bg1"/>
                </a:solidFill>
              </a:rPr>
              <a:t> A Kwiatkowski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Larry Yellon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Gail Kagan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Brenda </a:t>
            </a:r>
            <a:r>
              <a:rPr lang="en-US" b="1" dirty="0" err="1">
                <a:solidFill>
                  <a:schemeClr val="bg1"/>
                </a:solidFill>
              </a:rPr>
              <a:t>Geedy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Kim </a:t>
            </a:r>
            <a:r>
              <a:rPr lang="en-US" b="1" dirty="0" err="1">
                <a:solidFill>
                  <a:schemeClr val="bg1"/>
                </a:solidFill>
              </a:rPr>
              <a:t>Letus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Eric Vennes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Ellen Eakley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Fred Blum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BE THERE THIS YEAR FOR THE ANNOUNCEMENT OF THE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2023 RECIPIENT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25104-CF35-9A68-C684-3FD74B25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587" y="5151422"/>
            <a:ext cx="1637846" cy="1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DDDDA7-6ED4-1C4C-9170-F6BA3F2B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18" y="231950"/>
            <a:ext cx="8708164" cy="5363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SPONSORSHIP PACKAGES AVAILABLE    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b="1" u="sng" dirty="0">
                <a:solidFill>
                  <a:schemeClr val="bg1"/>
                </a:solidFill>
                <a:latin typeface="+mj-lt"/>
              </a:rPr>
              <a:t>WE MISSED YOU PACKAGE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-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$450  – 150 Bags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Full Page Ad in the Convention Brochure</a:t>
            </a:r>
            <a:endParaRPr lang="en-US" sz="1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	- Sponsor of the Swag Bag item with your Logo to be distributed to all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	- Your Company Name on the Signage Registration Board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	- Five minutes during the meeting to promote your company </a:t>
            </a: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700" b="1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3683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83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77670-22D7-2300-5C65-68CD4A7C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3" y="5098657"/>
            <a:ext cx="1692050" cy="164712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DF2674-147F-4CBA-D07C-CE9C2DFE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0" y="351546"/>
            <a:ext cx="2254263" cy="2317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DEA854-54FB-47B9-89DB-4D344AE3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726" y="3683358"/>
            <a:ext cx="2836101" cy="25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093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1126</TotalTime>
  <Words>1196</Words>
  <Application>Microsoft Office PowerPoint</Application>
  <PresentationFormat>Widescreen</PresentationFormat>
  <Paragraphs>202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 Neue</vt:lpstr>
      <vt:lpstr>Wingdings 3</vt:lpstr>
      <vt:lpstr>Slice</vt:lpstr>
      <vt:lpstr>Office Theme</vt:lpstr>
      <vt:lpstr>THE NEW YORK STATE PROFESIONAL PROCESS SERVERS ASSOCIATION 18th ANNUAL CONVENTION</vt:lpstr>
      <vt:lpstr>PowerPoint Presentation</vt:lpstr>
      <vt:lpstr> </vt:lpstr>
      <vt:lpstr>PowerPoint Presentation</vt:lpstr>
      <vt:lpstr>PowerPoint Presentation</vt:lpstr>
      <vt:lpstr>PowerPoint Presentation</vt:lpstr>
      <vt:lpstr>BOARD OF DIRECTORS MEETING SUNDAY, NOVEMBER 5, 2023</vt:lpstr>
      <vt:lpstr>ROBERT MARCUS AWARD FOR PROFESSIONALISM &amp; DISTINGUISHED SERVICE The NYSPPSA Board unanimously voted to establish an award intended to recognize a member who has demonstrated professionalism and distinguished service to our association and the process serving profession. The award was named after Robert Marcus, a devoted member of NYSPPSA, who has since passed away. He had always embodied the spirit of the award. Past winners of this prestigious award are: </vt:lpstr>
      <vt:lpstr>PowerPoint Presentation</vt:lpstr>
      <vt:lpstr>SPONSORSHIP PACKAGES AVAILABLE  </vt:lpstr>
      <vt:lpstr>SPONSORSHIP PACKAGES AVAILABLE    </vt:lpstr>
      <vt:lpstr>PowerPoint Presentation</vt:lpstr>
      <vt:lpstr>PowerPoint Presentation</vt:lpstr>
      <vt:lpstr>PowerPoint Presentation</vt:lpstr>
      <vt:lpstr>REGISTRATION FOR ATTENDANCE MUST BE COMPLETED ON   EVENTBRITE AT  https://www.eventbrite.com/e/ny-state-professional-process-servers-association-18th-annual-convention-tickets-617163812577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YORK STATE PROFESIONAL PROCESS SERVERS ASSOCIATION 17th ANNUAL CONVENTION</dc:title>
  <dc:creator>Ellen Eakley</dc:creator>
  <cp:lastModifiedBy>admin@nysppsa.org</cp:lastModifiedBy>
  <cp:revision>73</cp:revision>
  <cp:lastPrinted>2023-04-26T20:07:51Z</cp:lastPrinted>
  <dcterms:created xsi:type="dcterms:W3CDTF">2022-07-14T20:14:59Z</dcterms:created>
  <dcterms:modified xsi:type="dcterms:W3CDTF">2023-05-17T01:28:39Z</dcterms:modified>
</cp:coreProperties>
</file>